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5" r:id="rId2"/>
    <p:sldId id="296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835"/>
    <a:srgbClr val="F1D606"/>
    <a:srgbClr val="FFFFFF"/>
    <a:srgbClr val="01A33C"/>
    <a:srgbClr val="D8E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869" autoAdjust="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69222-A099-43A8-8975-F95BFE5A9D34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9E87A-8079-4151-8321-57A712428B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804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582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43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47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69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46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16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23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5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604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313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52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DC333-1DCB-4E53-A4C2-CD8EE13072C6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BE16C-4265-4387-9523-889D248A21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1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05CC787D-13C2-3320-6C9D-A98912459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13" y="79513"/>
            <a:ext cx="2684721" cy="6858000"/>
          </a:xfrm>
          <a:prstGeom prst="rect">
            <a:avLst/>
          </a:prstGeom>
        </p:spPr>
      </p:pic>
      <p:cxnSp>
        <p:nvCxnSpPr>
          <p:cNvPr id="5" name="直線矢印コネクタ 4"/>
          <p:cNvCxnSpPr>
            <a:cxnSpLocks/>
            <a:stCxn id="6" idx="1"/>
            <a:endCxn id="9" idx="3"/>
          </p:cNvCxnSpPr>
          <p:nvPr/>
        </p:nvCxnSpPr>
        <p:spPr>
          <a:xfrm flipH="1">
            <a:off x="2798401" y="3429000"/>
            <a:ext cx="1294245" cy="5415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4092646" y="2667253"/>
            <a:ext cx="6815758" cy="15234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b="1" dirty="0"/>
              <a:t>①　かきつばた記念（</a:t>
            </a:r>
            <a:r>
              <a:rPr lang="en-US" altLang="ja-JP" sz="1050" b="1" dirty="0" err="1"/>
              <a:t>JpnIII</a:t>
            </a:r>
            <a:r>
              <a:rPr lang="ja-JP" altLang="en-US" sz="1050" b="1" dirty="0"/>
              <a:t>）キャンペーン</a:t>
            </a:r>
            <a:endParaRPr lang="en-US" altLang="ja-JP" sz="1050" b="1" dirty="0"/>
          </a:p>
          <a:p>
            <a:r>
              <a:rPr lang="ja-JP" altLang="en-US" sz="1050" b="1" dirty="0"/>
              <a:t>　　</a:t>
            </a:r>
            <a:endParaRPr lang="en-US" altLang="ja-JP" sz="1050" b="1" dirty="0"/>
          </a:p>
          <a:p>
            <a:r>
              <a:rPr lang="ja-JP" altLang="en-US" sz="1050" b="1" dirty="0"/>
              <a:t>　</a:t>
            </a:r>
            <a:r>
              <a:rPr lang="en-US" altLang="ja-JP" sz="1050" b="1" dirty="0"/>
              <a:t>2</a:t>
            </a:r>
            <a:r>
              <a:rPr lang="ja-JP" altLang="en-US" sz="1050" b="1" dirty="0"/>
              <a:t>月</a:t>
            </a:r>
            <a:r>
              <a:rPr lang="en-US" altLang="ja-JP" sz="1050" b="1" dirty="0"/>
              <a:t>24</a:t>
            </a:r>
            <a:r>
              <a:rPr lang="ja-JP" altLang="en-US" sz="1050" b="1" dirty="0"/>
              <a:t>日</a:t>
            </a:r>
            <a:r>
              <a:rPr lang="en-US" altLang="ja-JP" sz="1050" b="1" dirty="0"/>
              <a:t>(</a:t>
            </a:r>
            <a:r>
              <a:rPr lang="ja-JP" altLang="en-US" sz="1050" b="1" dirty="0"/>
              <a:t>振・月</a:t>
            </a:r>
            <a:r>
              <a:rPr lang="en-US" altLang="ja-JP" sz="1050" b="1" dirty="0"/>
              <a:t>)</a:t>
            </a:r>
            <a:r>
              <a:rPr lang="ja-JP" altLang="en-US" sz="1050" b="1" dirty="0"/>
              <a:t>に開催される名古屋競馬の</a:t>
            </a:r>
            <a:endParaRPr lang="en-US" altLang="ja-JP" sz="1050" b="1" dirty="0"/>
          </a:p>
          <a:p>
            <a:r>
              <a:rPr lang="ja-JP" altLang="en-US" sz="1050" b="1" dirty="0"/>
              <a:t>　勝馬投票券（重勝式を除く）をオッズパークで</a:t>
            </a:r>
            <a:endParaRPr lang="en-US" altLang="ja-JP" sz="1050" b="1" dirty="0"/>
          </a:p>
          <a:p>
            <a:r>
              <a:rPr lang="ja-JP" altLang="en-US" sz="1050" b="1" dirty="0"/>
              <a:t>　合計</a:t>
            </a:r>
            <a:r>
              <a:rPr lang="en-US" altLang="ja-JP" sz="1050" b="1" dirty="0"/>
              <a:t>5,000</a:t>
            </a:r>
            <a:r>
              <a:rPr lang="ja-JP" altLang="en-US" sz="1050" b="1" dirty="0"/>
              <a:t>円以上購入いただいた方の中から抽選で</a:t>
            </a:r>
            <a:endParaRPr lang="en-US" altLang="ja-JP" sz="1050" b="1" dirty="0"/>
          </a:p>
          <a:p>
            <a:r>
              <a:rPr lang="ja-JP" altLang="en-US" sz="1050" b="1" dirty="0"/>
              <a:t>　投票に使える</a:t>
            </a:r>
            <a:r>
              <a:rPr lang="en-US" altLang="ja-JP" sz="1050" b="1" dirty="0"/>
              <a:t>OP</a:t>
            </a:r>
            <a:r>
              <a:rPr lang="ja-JP" altLang="en-US" sz="1050" b="1" dirty="0"/>
              <a:t>コイン最大</a:t>
            </a:r>
            <a:r>
              <a:rPr lang="en-US" altLang="ja-JP" sz="1050" b="1" dirty="0"/>
              <a:t>10,000</a:t>
            </a:r>
            <a:r>
              <a:rPr lang="ja-JP" altLang="en-US" sz="1050" b="1" dirty="0"/>
              <a:t>円分をプレゼント！</a:t>
            </a:r>
            <a:endParaRPr lang="en-US" altLang="ja-JP" sz="1050" b="1" dirty="0"/>
          </a:p>
          <a:p>
            <a:r>
              <a:rPr lang="ja-JP" altLang="en-US" sz="1050" b="1" dirty="0"/>
              <a:t>　　</a:t>
            </a:r>
            <a:endParaRPr lang="en-US" altLang="ja-JP" sz="1050" b="1" dirty="0"/>
          </a:p>
          <a:p>
            <a:r>
              <a:rPr lang="ja-JP" altLang="en-US" sz="900" b="1" dirty="0"/>
              <a:t>　　</a:t>
            </a:r>
            <a:r>
              <a:rPr kumimoji="1" lang="en-US" altLang="ja-JP" sz="900" b="1" dirty="0"/>
              <a:t>※</a:t>
            </a:r>
            <a:r>
              <a:rPr kumimoji="1" lang="ja-JP" altLang="en-US" sz="900" b="1" dirty="0"/>
              <a:t>対象会員や応募要領など諸条件あり。詳しくはキャンペーンサイトにてご確認ください。</a:t>
            </a:r>
          </a:p>
          <a:p>
            <a:endParaRPr lang="en-US" altLang="ja-JP" sz="1050" dirty="0"/>
          </a:p>
        </p:txBody>
      </p:sp>
      <p:sp>
        <p:nvSpPr>
          <p:cNvPr id="9" name="フレーム 8"/>
          <p:cNvSpPr/>
          <p:nvPr/>
        </p:nvSpPr>
        <p:spPr>
          <a:xfrm>
            <a:off x="259713" y="3438540"/>
            <a:ext cx="2538688" cy="1063988"/>
          </a:xfrm>
          <a:prstGeom prst="frame">
            <a:avLst>
              <a:gd name="adj1" fmla="val 629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4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07063" y="388431"/>
            <a:ext cx="6973456" cy="4502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1800" b="1" dirty="0"/>
              <a:t>2</a:t>
            </a:r>
            <a:r>
              <a:rPr kumimoji="1" lang="ja-JP" altLang="en-US" sz="1800" b="1" dirty="0"/>
              <a:t>月号：制作依頼書</a:t>
            </a:r>
            <a:r>
              <a:rPr kumimoji="1" lang="en-US" altLang="ja-JP" sz="1800" b="1" dirty="0"/>
              <a:t>_</a:t>
            </a:r>
            <a:r>
              <a:rPr lang="en-US" altLang="ja-JP" sz="1800" b="1" dirty="0"/>
              <a:t> </a:t>
            </a:r>
            <a:r>
              <a:rPr lang="ja-JP" altLang="en-US" sz="1800" b="1" dirty="0"/>
              <a:t>かきつばた記念</a:t>
            </a:r>
            <a:endParaRPr kumimoji="1" lang="en-US" altLang="ja-JP" sz="1800" b="1" dirty="0"/>
          </a:p>
        </p:txBody>
      </p:sp>
    </p:spTree>
    <p:extLst>
      <p:ext uri="{BB962C8B-B14F-4D97-AF65-F5344CB8AC3E}">
        <p14:creationId xmlns:p14="http://schemas.microsoft.com/office/powerpoint/2010/main" val="96996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51366-A2F0-50AF-F3A0-6897B3FD3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754F25C6-6D13-E6E7-62BD-AA1C097E3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426" y="25842"/>
            <a:ext cx="2714810" cy="6858000"/>
          </a:xfrm>
          <a:prstGeom prst="rect">
            <a:avLst/>
          </a:prstGeom>
        </p:spPr>
      </p:pic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7B1F83C2-E1C7-384F-D2DE-E9F4B7640159}"/>
              </a:ext>
            </a:extLst>
          </p:cNvPr>
          <p:cNvCxnSpPr>
            <a:cxnSpLocks/>
            <a:stCxn id="6" idx="1"/>
            <a:endCxn id="9" idx="3"/>
          </p:cNvCxnSpPr>
          <p:nvPr/>
        </p:nvCxnSpPr>
        <p:spPr>
          <a:xfrm flipH="1">
            <a:off x="3072236" y="3429000"/>
            <a:ext cx="1020410" cy="557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6C32EEE-8018-3D0E-73EF-6C49E2465917}"/>
              </a:ext>
            </a:extLst>
          </p:cNvPr>
          <p:cNvSpPr txBox="1"/>
          <p:nvPr/>
        </p:nvSpPr>
        <p:spPr>
          <a:xfrm>
            <a:off x="4092646" y="2667253"/>
            <a:ext cx="6815758" cy="15234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b="1" dirty="0"/>
              <a:t>①　佐賀記念（</a:t>
            </a:r>
            <a:r>
              <a:rPr lang="en-US" altLang="ja-JP" sz="1050" b="1" dirty="0" err="1"/>
              <a:t>JpnIII</a:t>
            </a:r>
            <a:r>
              <a:rPr lang="ja-JP" altLang="en-US" sz="1050" b="1" dirty="0"/>
              <a:t>）キャンペーン</a:t>
            </a:r>
            <a:endParaRPr lang="en-US" altLang="ja-JP" sz="1050" b="1" dirty="0"/>
          </a:p>
          <a:p>
            <a:r>
              <a:rPr lang="ja-JP" altLang="en-US" sz="1050" b="1" dirty="0"/>
              <a:t>　　</a:t>
            </a:r>
            <a:endParaRPr lang="en-US" altLang="ja-JP" sz="1050" b="1" dirty="0"/>
          </a:p>
          <a:p>
            <a:r>
              <a:rPr lang="ja-JP" altLang="en-US" sz="1050" b="1" dirty="0"/>
              <a:t>　</a:t>
            </a:r>
            <a:r>
              <a:rPr lang="en-US" altLang="ja-JP" sz="1050" b="1" dirty="0"/>
              <a:t>2</a:t>
            </a:r>
            <a:r>
              <a:rPr lang="ja-JP" altLang="en-US" sz="1050" b="1" dirty="0"/>
              <a:t>月</a:t>
            </a:r>
            <a:r>
              <a:rPr lang="en-US" altLang="ja-JP" sz="1050" b="1" dirty="0"/>
              <a:t>6</a:t>
            </a:r>
            <a:r>
              <a:rPr lang="ja-JP" altLang="en-US" sz="1050" b="1" dirty="0"/>
              <a:t>日</a:t>
            </a:r>
            <a:r>
              <a:rPr lang="en-US" altLang="ja-JP" sz="1050" b="1" dirty="0"/>
              <a:t>(</a:t>
            </a:r>
            <a:r>
              <a:rPr lang="ja-JP" altLang="en-US" sz="1050" b="1" dirty="0"/>
              <a:t>木</a:t>
            </a:r>
            <a:r>
              <a:rPr lang="en-US" altLang="ja-JP" sz="1050" b="1" dirty="0"/>
              <a:t>)</a:t>
            </a:r>
            <a:r>
              <a:rPr lang="ja-JP" altLang="en-US" sz="1050" b="1" dirty="0"/>
              <a:t>に開催される佐賀競馬の</a:t>
            </a:r>
            <a:endParaRPr lang="en-US" altLang="ja-JP" sz="1050" b="1" dirty="0"/>
          </a:p>
          <a:p>
            <a:r>
              <a:rPr lang="ja-JP" altLang="en-US" sz="1050" b="1" dirty="0"/>
              <a:t>　勝馬投票券（重勝式を除く）をオッズパークで</a:t>
            </a:r>
            <a:endParaRPr lang="en-US" altLang="ja-JP" sz="1050" b="1" dirty="0"/>
          </a:p>
          <a:p>
            <a:r>
              <a:rPr lang="ja-JP" altLang="en-US" sz="1050" b="1" dirty="0"/>
              <a:t>　合計</a:t>
            </a:r>
            <a:r>
              <a:rPr lang="en-US" altLang="ja-JP" sz="1050" b="1" dirty="0"/>
              <a:t>5,000</a:t>
            </a:r>
            <a:r>
              <a:rPr lang="ja-JP" altLang="en-US" sz="1050" b="1" dirty="0"/>
              <a:t>円以上購入いただいた方の中から抽選で</a:t>
            </a:r>
            <a:endParaRPr lang="en-US" altLang="ja-JP" sz="1050" b="1" dirty="0"/>
          </a:p>
          <a:p>
            <a:r>
              <a:rPr lang="ja-JP" altLang="en-US" sz="1050" b="1" dirty="0"/>
              <a:t>　投票に使える</a:t>
            </a:r>
            <a:r>
              <a:rPr lang="en-US" altLang="ja-JP" sz="1050" b="1" dirty="0"/>
              <a:t>OP</a:t>
            </a:r>
            <a:r>
              <a:rPr lang="ja-JP" altLang="en-US" sz="1050" b="1" dirty="0"/>
              <a:t>コイン最大</a:t>
            </a:r>
            <a:r>
              <a:rPr lang="en-US" altLang="ja-JP" sz="1050" b="1" dirty="0"/>
              <a:t>10,000</a:t>
            </a:r>
            <a:r>
              <a:rPr lang="ja-JP" altLang="en-US" sz="1050" b="1" dirty="0"/>
              <a:t>円分をプレゼント！</a:t>
            </a:r>
            <a:endParaRPr lang="en-US" altLang="ja-JP" sz="1050" b="1" dirty="0"/>
          </a:p>
          <a:p>
            <a:r>
              <a:rPr lang="ja-JP" altLang="en-US" sz="1050" b="1" dirty="0"/>
              <a:t>　　</a:t>
            </a:r>
            <a:endParaRPr lang="en-US" altLang="ja-JP" sz="1050" b="1" dirty="0"/>
          </a:p>
          <a:p>
            <a:r>
              <a:rPr lang="ja-JP" altLang="en-US" sz="900" b="1" dirty="0"/>
              <a:t>　　</a:t>
            </a:r>
            <a:r>
              <a:rPr kumimoji="1" lang="en-US" altLang="ja-JP" sz="900" b="1" dirty="0"/>
              <a:t>※</a:t>
            </a:r>
            <a:r>
              <a:rPr kumimoji="1" lang="ja-JP" altLang="en-US" sz="900" b="1" dirty="0"/>
              <a:t>対象会員や応募要領など諸条件あり。詳しくはキャンペーンサイトにてご確認ください。</a:t>
            </a:r>
          </a:p>
          <a:p>
            <a:endParaRPr lang="en-US" altLang="ja-JP" sz="1050" dirty="0"/>
          </a:p>
        </p:txBody>
      </p:sp>
      <p:sp>
        <p:nvSpPr>
          <p:cNvPr id="9" name="フレーム 8">
            <a:extLst>
              <a:ext uri="{FF2B5EF4-FFF2-40B4-BE49-F238E27FC236}">
                <a16:creationId xmlns:a16="http://schemas.microsoft.com/office/drawing/2014/main" id="{4B5CCDD5-F56D-E8DF-0776-194303297AA9}"/>
              </a:ext>
            </a:extLst>
          </p:cNvPr>
          <p:cNvSpPr/>
          <p:nvPr/>
        </p:nvSpPr>
        <p:spPr>
          <a:xfrm>
            <a:off x="533548" y="3454842"/>
            <a:ext cx="2538688" cy="1063988"/>
          </a:xfrm>
          <a:prstGeom prst="frame">
            <a:avLst>
              <a:gd name="adj1" fmla="val 629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4" name="コンテンツ プレースホルダー 2">
            <a:extLst>
              <a:ext uri="{FF2B5EF4-FFF2-40B4-BE49-F238E27FC236}">
                <a16:creationId xmlns:a16="http://schemas.microsoft.com/office/drawing/2014/main" id="{5480DB83-617F-F626-8AEC-3397F168A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7063" y="388431"/>
            <a:ext cx="6973456" cy="4502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1800" b="1" dirty="0"/>
              <a:t>2</a:t>
            </a:r>
            <a:r>
              <a:rPr kumimoji="1" lang="ja-JP" altLang="en-US" sz="1800" b="1" dirty="0"/>
              <a:t>月号：制作依頼書</a:t>
            </a:r>
            <a:r>
              <a:rPr kumimoji="1" lang="en-US" altLang="ja-JP" sz="1800" b="1" dirty="0"/>
              <a:t>_</a:t>
            </a:r>
            <a:r>
              <a:rPr lang="en-US" altLang="ja-JP" sz="1800" b="1" dirty="0"/>
              <a:t> </a:t>
            </a:r>
            <a:r>
              <a:rPr lang="ja-JP" altLang="en-US" sz="1800" b="1" dirty="0"/>
              <a:t>佐賀記念</a:t>
            </a:r>
            <a:endParaRPr kumimoji="1" lang="en-US" altLang="ja-JP" sz="1800" b="1" dirty="0"/>
          </a:p>
        </p:txBody>
      </p:sp>
    </p:spTree>
    <p:extLst>
      <p:ext uri="{BB962C8B-B14F-4D97-AF65-F5344CB8AC3E}">
        <p14:creationId xmlns:p14="http://schemas.microsoft.com/office/powerpoint/2010/main" val="2232738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17171</TotalTime>
  <Words>174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神野 碧</dc:creator>
  <cp:lastModifiedBy>宇喜原　貴登(オッズパーク)</cp:lastModifiedBy>
  <cp:revision>276</cp:revision>
  <cp:lastPrinted>2024-04-16T07:59:04Z</cp:lastPrinted>
  <dcterms:created xsi:type="dcterms:W3CDTF">2023-04-07T09:53:07Z</dcterms:created>
  <dcterms:modified xsi:type="dcterms:W3CDTF">2025-01-20T06:19:44Z</dcterms:modified>
</cp:coreProperties>
</file>